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836" r:id="rId4"/>
  </p:sldMasterIdLst>
  <p:notesMasterIdLst>
    <p:notesMasterId r:id="rId15"/>
  </p:notesMasterIdLst>
  <p:handoutMasterIdLst>
    <p:handoutMasterId r:id="rId16"/>
  </p:handoutMasterIdLst>
  <p:sldIdLst>
    <p:sldId id="435" r:id="rId5"/>
    <p:sldId id="437" r:id="rId6"/>
    <p:sldId id="424" r:id="rId7"/>
    <p:sldId id="432" r:id="rId8"/>
    <p:sldId id="434" r:id="rId9"/>
    <p:sldId id="259" r:id="rId10"/>
    <p:sldId id="260" r:id="rId11"/>
    <p:sldId id="404" r:id="rId12"/>
    <p:sldId id="427" r:id="rId13"/>
    <p:sldId id="431" r:id="rId14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5pPr>
    <a:lvl6pPr marL="2286000" algn="l" defTabSz="914400" rtl="0" eaLnBrk="1" latinLnBrk="0" hangingPunct="1"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6pPr>
    <a:lvl7pPr marL="2743200" algn="l" defTabSz="914400" rtl="0" eaLnBrk="1" latinLnBrk="0" hangingPunct="1"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7pPr>
    <a:lvl8pPr marL="3200400" algn="l" defTabSz="914400" rtl="0" eaLnBrk="1" latinLnBrk="0" hangingPunct="1"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8pPr>
    <a:lvl9pPr marL="3657600" algn="l" defTabSz="914400" rtl="0" eaLnBrk="1" latinLnBrk="0" hangingPunct="1">
      <a:defRPr sz="1200" kern="1200">
        <a:solidFill>
          <a:srgbClr val="2F2B20"/>
        </a:solidFill>
        <a:latin typeface="Palatino" pitchFamily="2" charset="77"/>
        <a:ea typeface="+mn-ea"/>
        <a:cs typeface="+mn-cs"/>
        <a:sym typeface="Palatino" pitchFamily="2" charset="77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93"/>
    <a:srgbClr val="99C1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E38ED-28C9-3A41-AFF5-92A89C7B23A8}" v="776" dt="2022-01-11T18:19:38.1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96"/>
  </p:normalViewPr>
  <p:slideViewPr>
    <p:cSldViewPr snapToGrid="0">
      <p:cViewPr varScale="1">
        <p:scale>
          <a:sx n="73" d="100"/>
          <a:sy n="73" d="100"/>
        </p:scale>
        <p:origin x="680" y="20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8D88B58-0826-FC4D-B811-787333D9C5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2C93-5C5C-A644-B0B5-9F2A76F61C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fld id="{32AA4AFE-97BC-0445-A111-7B873448B29E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7455B-ACBF-8749-A9AE-9BF2D1FEC3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A48CE4-4E7F-274F-AE5F-9A451193CD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fld id="{18176A90-F946-0443-8993-E1454D0641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10T19:49:54.531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18 16383,'8'-10'0,"-6"2"0,6 8 0</inkml:trace>
</inkml:ink>
</file>

<file path=ppt/media/image1.png>
</file>

<file path=ppt/media/image10.png>
</file>

<file path=ppt/media/image2.png>
</file>

<file path=ppt/media/image3.jpeg>
</file>

<file path=ppt/media/image3.png>
</file>

<file path=ppt/media/image4.gif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>
            <a:extLst>
              <a:ext uri="{FF2B5EF4-FFF2-40B4-BE49-F238E27FC236}">
                <a16:creationId xmlns:a16="http://schemas.microsoft.com/office/drawing/2014/main" id="{E985543A-B376-0B49-BA6F-8757BFD9BD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6" name="Rectangle 2">
            <a:extLst>
              <a:ext uri="{FF2B5EF4-FFF2-40B4-BE49-F238E27FC236}">
                <a16:creationId xmlns:a16="http://schemas.microsoft.com/office/drawing/2014/main" id="{B8A9DF8B-7BAC-3749-A987-8F1439F65D50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Palatino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Palatino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Palatino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Palatino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Palatino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9F175838-1AF3-E241-B11F-93F9AC4E35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8F9A2C6F-7619-5C4E-888B-CE69321E17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Palatino" pitchFamily="2" charset="77"/>
              </a:rPr>
              <a:t>Introductions</a:t>
            </a:r>
          </a:p>
          <a:p>
            <a:r>
              <a:rPr lang="en-US" altLang="en-US">
                <a:latin typeface="Palatino" pitchFamily="2" charset="77"/>
              </a:rPr>
              <a:t>Experience</a:t>
            </a:r>
          </a:p>
          <a:p>
            <a:endParaRPr lang="en-US" altLang="en-US">
              <a:latin typeface="Palatin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75062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:a16="http://schemas.microsoft.com/office/drawing/2014/main" id="{87895EC8-98ED-6142-A02D-BEDF9D7F8A1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2" name="Notes Placeholder 2">
            <a:extLst>
              <a:ext uri="{FF2B5EF4-FFF2-40B4-BE49-F238E27FC236}">
                <a16:creationId xmlns:a16="http://schemas.microsoft.com/office/drawing/2014/main" id="{A3347E4B-BE03-D740-AF56-BAC9EA98D9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Palatino" pitchFamily="2" charset="7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8317EFD8-4151-5E40-985F-4865DE3AF7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605F8339-2489-3E49-A41E-E14BED23CE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9688" eaLnBrk="1" hangingPunct="1"/>
            <a:r>
              <a:rPr lang="en-US" altLang="en-US" sz="2200">
                <a:solidFill>
                  <a:srgbClr val="000000"/>
                </a:solidFill>
                <a:latin typeface="Lucida Grande" panose="020B0600040502020204" pitchFamily="34" charset="0"/>
                <a:sym typeface="Lucida Grande" panose="020B0600040502020204" pitchFamily="34" charset="0"/>
              </a:rPr>
              <a:t>Many different ways to structure a company many historically look like this.</a:t>
            </a: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  <a:p>
            <a:pPr marL="39688" eaLnBrk="1" hangingPunct="1"/>
            <a:r>
              <a:rPr lang="en-US" altLang="en-US" sz="2200">
                <a:solidFill>
                  <a:srgbClr val="000000"/>
                </a:solidFill>
                <a:latin typeface="Lucida Grande" panose="020B0600040502020204" pitchFamily="34" charset="0"/>
                <a:sym typeface="Lucida Grande" panose="020B0600040502020204" pitchFamily="34" charset="0"/>
              </a:rPr>
              <a:t>We don't we are a flat line organization</a:t>
            </a: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  <a:p>
            <a:pPr marL="39688" eaLnBrk="1" hangingPunct="1"/>
            <a:r>
              <a:rPr lang="en-US" altLang="en-US" sz="2200">
                <a:solidFill>
                  <a:srgbClr val="000000"/>
                </a:solidFill>
                <a:latin typeface="Lucida Grande" panose="020B0600040502020204" pitchFamily="34" charset="0"/>
                <a:sym typeface="Lucida Grande" panose="020B0600040502020204" pitchFamily="34" charset="0"/>
              </a:rPr>
              <a:t>We are all partners with different sets of skills</a:t>
            </a: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  <a:p>
            <a:pPr marL="39688" eaLnBrk="1" hangingPunct="1"/>
            <a:r>
              <a:rPr lang="en-US" altLang="en-US" sz="2200">
                <a:solidFill>
                  <a:srgbClr val="000000"/>
                </a:solidFill>
                <a:latin typeface="Lucida Grande" panose="020B0600040502020204" pitchFamily="34" charset="0"/>
                <a:sym typeface="Lucida Grande" panose="020B0600040502020204" pitchFamily="34" charset="0"/>
              </a:rPr>
              <a:t>We learn and grow from all of our partners in contrast to one regional president</a:t>
            </a: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  <a:p>
            <a:pPr marL="39688" eaLnBrk="1" hangingPunct="1"/>
            <a:r>
              <a:rPr lang="en-US" altLang="en-US" sz="2200">
                <a:solidFill>
                  <a:srgbClr val="000000"/>
                </a:solidFill>
                <a:latin typeface="Lucida Grande" panose="020B0600040502020204" pitchFamily="34" charset="0"/>
                <a:sym typeface="Lucida Grande" panose="020B0600040502020204" pitchFamily="34" charset="0"/>
              </a:rPr>
              <a:t>We encourage one another to be vulnerable and to also speak up</a:t>
            </a: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  <a:p>
            <a:pPr marL="39688" eaLnBrk="1" hangingPunct="1"/>
            <a:endParaRPr lang="en-US" altLang="en-US" sz="2200">
              <a:solidFill>
                <a:srgbClr val="000000"/>
              </a:solidFill>
              <a:latin typeface="Lucida Grande" panose="020B0600040502020204" pitchFamily="34" charset="0"/>
              <a:sym typeface="Lucida Grande" panose="020B06000405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2FB97DE-B924-F447-B816-7F0A4F390E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D8CB2F5A-B36D-0142-BBF3-FD5531524C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Palatino" pitchFamily="2" charset="77"/>
              </a:rPr>
              <a:t>Each facility is in a Team of 3 or 4 other facilities to partner with the expectation that they collaborate often and hold each other accountable</a:t>
            </a:r>
          </a:p>
          <a:p>
            <a:endParaRPr lang="en-US" altLang="en-US">
              <a:latin typeface="Palatino" pitchFamily="2" charset="77"/>
            </a:endParaRPr>
          </a:p>
          <a:p>
            <a:r>
              <a:rPr lang="en-US" altLang="en-US">
                <a:latin typeface="Palatino" pitchFamily="2" charset="77"/>
              </a:rPr>
              <a:t>The Home office is a service center designed to serve, support and inspire the field. 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70E2-9AD4-7646-BFB5-FAE3C47CB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C4B887-B627-C940-810C-C81C2C770916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92BA1-0445-D043-8918-15454D11E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FC5DA-7815-324C-B6C9-C70026336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9544C-105A-3F4B-8334-6C2BDB5E77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5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06A31-BF78-B240-9215-4E48D4CD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AF2065-2B56-5543-B5CB-52E69CE0DB5F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7ABF1-9FEE-6344-8EB4-11F07E1E1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985A6-2321-C648-A8D2-B3DD05C80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0F3EF-79A9-F64A-B50A-932C7A2136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8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EE2F0-A103-9B4A-BEA3-EB0351407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021BB6-1A46-254E-9840-EEAE21182FF3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515E0-6508-A64B-9388-CACA73F6D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82E5B-846D-804C-B75F-AE3D0A457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322A56-BBBA-454A-A739-B2073F2CA9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61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2547" y="892312"/>
            <a:ext cx="9375266" cy="4096028"/>
          </a:xfrm>
        </p:spPr>
        <p:txBody>
          <a:bodyPr/>
          <a:lstStyle>
            <a:lvl1pPr algn="l">
              <a:defRPr sz="6827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762546" y="6177280"/>
            <a:ext cx="9375268" cy="1192107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413">
                <a:solidFill>
                  <a:schemeClr val="accent1"/>
                </a:solidFill>
              </a:defRPr>
            </a:lvl1pPr>
            <a:lvl2pPr marL="650230" indent="0">
              <a:buFontTx/>
              <a:buNone/>
              <a:defRPr/>
            </a:lvl2pPr>
            <a:lvl3pPr marL="1300460" indent="0">
              <a:buFontTx/>
              <a:buNone/>
              <a:defRPr/>
            </a:lvl3pPr>
            <a:lvl4pPr marL="1950690" indent="0">
              <a:buFontTx/>
              <a:buNone/>
              <a:defRPr/>
            </a:lvl4pPr>
            <a:lvl5pPr marL="260091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546" y="7369386"/>
            <a:ext cx="9375268" cy="1037685"/>
          </a:xfrm>
        </p:spPr>
        <p:txBody>
          <a:bodyPr/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531D6-CBAF-564A-820F-213F9E2F796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834B1D-4E04-344A-9A1A-6267A8604F6C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084A-DE19-3346-BE7F-DACBBC4575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122F3-8122-FB48-840F-EF5C436D37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727075" y="7086600"/>
            <a:ext cx="831850" cy="5191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64EC3F-D355-3749-A0BB-47E7D4C1D6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50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C0CD4-F279-4541-8397-50C20ADFD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336605-B5CE-394E-9738-F9690A2C0B99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87D34-356B-0F4E-B36C-9A30390D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63709-0422-AB41-99D9-06524F4D8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6B1DC-D17D-DA48-A731-00432544A3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16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F4A26-A858-F343-B5AA-EDBCB4E9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D4E80-CBD7-AF43-B4A2-0099E0F9927E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02F4A-9E28-C444-A7C5-EFACBB9F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E520A-22D6-594E-BE98-C0430C155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7AB61B-192E-D246-91BA-B3F611CCE8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56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5A85F71-C052-E14B-A356-B12FF8C4A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15C92E-B772-454A-8B78-DA6C4A664F13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6048ED0-923A-8342-91DF-D2DF35AA0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67560F7-178D-2542-9FA3-A83E0D6E7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FD147E-FD5E-9A44-A942-720F8B14B0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28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230FF76-3092-8944-B922-4B2AE2B84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A2C2B-EFF5-DA42-A359-EE95B36848DA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A323CF0-B83C-BF4F-8062-711778AD6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45869D-D91C-094F-AFE7-7B3BB1E28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CB72F-E7E9-8045-94BB-F2AFF8AB00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25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C476AB3-64D1-8642-9248-4C10FC4C9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92CF69-A03E-524A-843C-C7744337DF0B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3C4DE3C-B891-3C4E-A8DE-21AC19A06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7498FE7-0015-EE4D-AE78-5421F5A1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D5AD94-DD52-4741-873D-141E907BE7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94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803BA56-B89A-624B-93E2-01E51BEB3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5DD08-C3CB-784B-A834-C15908284656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BE80B89-5C75-AA44-AE35-E11963ED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D427A32-678E-184C-B768-EDF5970E0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BEF561-BA27-394A-B4E0-9EC6E386BF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23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0154615-6D8D-8E48-B6FB-41D21CFD5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1B65D3-6CBF-1342-831D-28934411396E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5D2A7D-E9A1-814F-ACD9-F9C7BA148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9D0F423-390B-054E-82C8-9B047196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519779-E320-974A-9B18-94ABE238D8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 rtlCol="0">
            <a:normAutofit/>
          </a:bodyPr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6A630-4F12-1E47-B43C-AEE26A258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A78AF1-49FC-A246-8151-9AD87277B40C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72B93-F589-2042-910F-C93A1DFF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82F5B-BD8B-A448-B24D-C14F23DEB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38513-0B2E-FE41-9F06-46D08A1C78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13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9C1CB"/>
            </a:gs>
            <a:gs pos="59000">
              <a:srgbClr val="99C1CB">
                <a:lumMod val="78000"/>
                <a:lumOff val="22000"/>
              </a:srgbClr>
            </a:gs>
            <a:gs pos="100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FDC7630-3F7D-6E48-AF58-919204FDB46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93763" y="519113"/>
            <a:ext cx="11217275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7EC88FB-B216-0643-A954-724413964B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93763" y="2597150"/>
            <a:ext cx="11217275" cy="618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79728-304B-CE46-BEAB-407539D08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3763" y="9040813"/>
            <a:ext cx="29257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fld id="{ACB9F82B-FE59-674C-B1E5-BEAAD7DAEA71}" type="datetimeFigureOut">
              <a:rPr lang="en-US"/>
              <a:pPr>
                <a:defRPr/>
              </a:pPr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1908C-55F8-C044-9F35-94656A438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475" y="9040813"/>
            <a:ext cx="438785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084E1-E9EC-7E4B-A88B-23A22D5CF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5275" y="9040813"/>
            <a:ext cx="292576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  <a:latin typeface="Palatino" charset="0"/>
                <a:sym typeface="Palatino" charset="0"/>
              </a:defRPr>
            </a:lvl1pPr>
          </a:lstStyle>
          <a:p>
            <a:pPr>
              <a:defRPr/>
            </a:pPr>
            <a:fld id="{33556C4D-770F-E446-805C-EAAB23E3DC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33" r:id="rId1"/>
    <p:sldLayoutId id="2147485034" r:id="rId2"/>
    <p:sldLayoutId id="2147485035" r:id="rId3"/>
    <p:sldLayoutId id="2147485036" r:id="rId4"/>
    <p:sldLayoutId id="2147485037" r:id="rId5"/>
    <p:sldLayoutId id="2147485038" r:id="rId6"/>
    <p:sldLayoutId id="2147485039" r:id="rId7"/>
    <p:sldLayoutId id="2147485040" r:id="rId8"/>
    <p:sldLayoutId id="2147485043" r:id="rId9"/>
    <p:sldLayoutId id="2147485041" r:id="rId10"/>
    <p:sldLayoutId id="2147485042" r:id="rId11"/>
    <p:sldLayoutId id="2147485044" r:id="rId12"/>
  </p:sldLayoutIdLst>
  <p:txStyles>
    <p:titleStyle>
      <a:lvl1pPr algn="l" defTabSz="9747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9747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2pPr>
      <a:lvl3pPr algn="l" defTabSz="9747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3pPr>
      <a:lvl4pPr algn="l" defTabSz="9747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4pPr>
      <a:lvl5pPr algn="l" defTabSz="9747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5pPr>
      <a:lvl6pPr marL="457200" algn="l" defTabSz="974725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6pPr>
      <a:lvl7pPr marL="914400" algn="l" defTabSz="974725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7pPr>
      <a:lvl8pPr marL="1371600" algn="l" defTabSz="974725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8pPr>
      <a:lvl9pPr marL="1828800" algn="l" defTabSz="974725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Calibri Light" charset="0"/>
        </a:defRPr>
      </a:lvl9pPr>
    </p:titleStyle>
    <p:bodyStyle>
      <a:lvl1pPr marL="242888" indent="-242888" algn="l" defTabSz="974725" rtl="0" eaLnBrk="0" fontAlgn="base" hangingPunct="0">
        <a:lnSpc>
          <a:spcPct val="90000"/>
        </a:lnSpc>
        <a:spcBef>
          <a:spcPts val="1063"/>
        </a:spcBef>
        <a:spcAft>
          <a:spcPct val="0"/>
        </a:spcAft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50" indent="-242888" algn="l" defTabSz="974725" rtl="0" eaLnBrk="0" fontAlgn="base" hangingPunct="0">
        <a:lnSpc>
          <a:spcPct val="90000"/>
        </a:lnSpc>
        <a:spcBef>
          <a:spcPts val="538"/>
        </a:spcBef>
        <a:spcAft>
          <a:spcPct val="0"/>
        </a:spcAft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indent="-242888" algn="l" defTabSz="974725" rtl="0" eaLnBrk="0" fontAlgn="base" hangingPunct="0">
        <a:lnSpc>
          <a:spcPct val="90000"/>
        </a:lnSpc>
        <a:spcBef>
          <a:spcPts val="538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706563" indent="-242888" algn="l" defTabSz="974725" rtl="0" eaLnBrk="0" fontAlgn="base" hangingPunct="0">
        <a:lnSpc>
          <a:spcPct val="90000"/>
        </a:lnSpc>
        <a:spcBef>
          <a:spcPts val="538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93925" indent="-242888" algn="l" defTabSz="974725" rtl="0" eaLnBrk="0" fontAlgn="base" hangingPunct="0">
        <a:lnSpc>
          <a:spcPct val="90000"/>
        </a:lnSpc>
        <a:spcBef>
          <a:spcPts val="538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497558-873A-714F-8515-698D4FB6B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880" y="915151"/>
            <a:ext cx="11483038" cy="792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856546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9C1CB">
                <a:alpha val="56000"/>
              </a:srgbClr>
            </a:gs>
            <a:gs pos="98000">
              <a:schemeClr val="bg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6D690235-3773-4A4F-A248-7869AA815BCA}"/>
              </a:ext>
            </a:extLst>
          </p:cNvPr>
          <p:cNvSpPr/>
          <p:nvPr/>
        </p:nvSpPr>
        <p:spPr>
          <a:xfrm>
            <a:off x="1" y="0"/>
            <a:ext cx="13004799" cy="19343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rgbClr val="009193"/>
                </a:solidFill>
              </a:rPr>
              <a:t>THANK Y    U!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7E55A52-79E5-7F4A-8CE5-355BD6162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26" y="484036"/>
            <a:ext cx="1073920" cy="96623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D130D45-AF24-1C41-8F96-661C5D071AF1}"/>
              </a:ext>
            </a:extLst>
          </p:cNvPr>
          <p:cNvSpPr txBox="1"/>
          <p:nvPr/>
        </p:nvSpPr>
        <p:spPr>
          <a:xfrm>
            <a:off x="10287000" y="4448908"/>
            <a:ext cx="184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C9A94FA-DFCE-D748-8F3A-ECA0B21CA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08" y="3705721"/>
            <a:ext cx="5585589" cy="375015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0C7222-E42D-AD42-89A1-3145522C3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426" y="3705721"/>
            <a:ext cx="5585589" cy="375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4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DB2742-95C1-2B46-B424-20864414E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333" y="756137"/>
            <a:ext cx="12005082" cy="831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82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65F6FD-F786-2B4B-999B-E8E25B62E9AE}"/>
              </a:ext>
            </a:extLst>
          </p:cNvPr>
          <p:cNvSpPr/>
          <p:nvPr/>
        </p:nvSpPr>
        <p:spPr>
          <a:xfrm>
            <a:off x="1788859" y="7510951"/>
            <a:ext cx="37152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2400" i="1" dirty="0">
                <a:sym typeface="Palatino" charset="0"/>
              </a:rPr>
              <a:t>Who:  	Doug Bodily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Owen Hammond 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Nate </a:t>
            </a:r>
            <a:r>
              <a:rPr lang="en-US" sz="2400" i="1" dirty="0" err="1">
                <a:sym typeface="Palatino" charset="0"/>
              </a:rPr>
              <a:t>Hosac</a:t>
            </a:r>
            <a:r>
              <a:rPr lang="en-US" sz="2400" i="1" dirty="0">
                <a:sym typeface="Palatino" charset="0"/>
              </a:rPr>
              <a:t> 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Matt Smith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826A1-D626-C845-A7A1-09D9D665BD68}"/>
              </a:ext>
            </a:extLst>
          </p:cNvPr>
          <p:cNvSpPr txBox="1"/>
          <p:nvPr/>
        </p:nvSpPr>
        <p:spPr>
          <a:xfrm>
            <a:off x="1791245" y="3640024"/>
            <a:ext cx="3783012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3200" i="1" dirty="0">
                <a:latin typeface="+mj-lt"/>
                <a:sym typeface="Palatino" charset="0"/>
              </a:rPr>
              <a:t>When</a:t>
            </a:r>
            <a:r>
              <a:rPr lang="en-US" sz="3200" dirty="0">
                <a:latin typeface="+mj-lt"/>
                <a:sym typeface="Palatino" charset="0"/>
              </a:rPr>
              <a:t>:  March 2015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3C8EA-2F7F-DB44-8D3B-CB19C2E46AAE}"/>
              </a:ext>
            </a:extLst>
          </p:cNvPr>
          <p:cNvSpPr txBox="1"/>
          <p:nvPr/>
        </p:nvSpPr>
        <p:spPr>
          <a:xfrm>
            <a:off x="8032070" y="3640024"/>
            <a:ext cx="36590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3200" i="1" dirty="0">
                <a:latin typeface="+mj-lt"/>
                <a:sym typeface="Palatino" charset="0"/>
              </a:rPr>
              <a:t>When: October 2021</a:t>
            </a:r>
            <a:r>
              <a:rPr lang="en-US" sz="3200" dirty="0">
                <a:latin typeface="+mj-lt"/>
                <a:sym typeface="Palatino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B0EA16-B2FB-634D-897C-F39D94B976FB}"/>
              </a:ext>
            </a:extLst>
          </p:cNvPr>
          <p:cNvSpPr txBox="1"/>
          <p:nvPr/>
        </p:nvSpPr>
        <p:spPr>
          <a:xfrm>
            <a:off x="3773488" y="1233488"/>
            <a:ext cx="5816016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7200" dirty="0">
                <a:latin typeface="+mj-lt"/>
                <a:sym typeface="Palatino" charset="0"/>
              </a:rPr>
              <a:t>The</a:t>
            </a:r>
            <a:r>
              <a:rPr lang="en-US" sz="7200" dirty="0">
                <a:latin typeface="Palatino" charset="0"/>
                <a:sym typeface="Palatino" charset="0"/>
              </a:rPr>
              <a:t> </a:t>
            </a:r>
            <a:r>
              <a:rPr lang="en-US" sz="7200" dirty="0">
                <a:latin typeface="+mj-lt"/>
                <a:sym typeface="Palatino" charset="0"/>
              </a:rPr>
              <a:t>Beginnings</a:t>
            </a:r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16F7B1FD-BFE9-0846-8F7F-728D92100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22" t="29688" r="31250" b="36719"/>
          <a:stretch>
            <a:fillRect/>
          </a:stretch>
        </p:blipFill>
        <p:spPr bwMode="auto">
          <a:xfrm>
            <a:off x="1313665" y="4224799"/>
            <a:ext cx="4738173" cy="328615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99C1CB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20A79E-DC2F-C44C-862E-1BD28042F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4860" y="4224799"/>
            <a:ext cx="4762540" cy="32861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F1D8C-2D1A-4A4E-8DC3-B1A1282007ED}"/>
              </a:ext>
            </a:extLst>
          </p:cNvPr>
          <p:cNvSpPr txBox="1"/>
          <p:nvPr/>
        </p:nvSpPr>
        <p:spPr>
          <a:xfrm>
            <a:off x="7819361" y="7510951"/>
            <a:ext cx="40844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sz="2400" i="1" dirty="0">
                <a:sym typeface="Palatino" charset="0"/>
              </a:rPr>
              <a:t>Who</a:t>
            </a:r>
            <a:r>
              <a:rPr lang="en-US" sz="2400" dirty="0">
                <a:sym typeface="Palatino" charset="0"/>
              </a:rPr>
              <a:t>:   	</a:t>
            </a:r>
            <a:r>
              <a:rPr lang="en-US" sz="2400" i="1" dirty="0">
                <a:sym typeface="Palatino" charset="0"/>
              </a:rPr>
              <a:t>Doug Bodily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Owen Hammond 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Nate </a:t>
            </a:r>
            <a:r>
              <a:rPr lang="en-US" sz="2400" i="1" dirty="0" err="1">
                <a:sym typeface="Palatino" charset="0"/>
              </a:rPr>
              <a:t>Hosac</a:t>
            </a:r>
            <a:r>
              <a:rPr lang="en-US" sz="2400" i="1" dirty="0">
                <a:sym typeface="Palatino" charset="0"/>
              </a:rPr>
              <a:t> 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Matt Smith</a:t>
            </a:r>
          </a:p>
          <a:p>
            <a:pPr algn="just">
              <a:defRPr/>
            </a:pPr>
            <a:r>
              <a:rPr lang="en-US" sz="2400" i="1" dirty="0">
                <a:sym typeface="Palatino" charset="0"/>
              </a:rPr>
              <a:t>	Tim Nelson</a:t>
            </a:r>
          </a:p>
          <a:p>
            <a:pPr algn="just">
              <a:defRPr/>
            </a:pPr>
            <a:r>
              <a:rPr lang="en-US" sz="2400" dirty="0">
                <a:sym typeface="Palatino" charset="0"/>
              </a:rPr>
              <a:t>	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9C1CB"/>
            </a:gs>
            <a:gs pos="26000">
              <a:srgbClr val="99C1CB">
                <a:lumMod val="78000"/>
                <a:lumOff val="22000"/>
              </a:srgbClr>
            </a:gs>
            <a:gs pos="100000">
              <a:schemeClr val="accent3">
                <a:lumMod val="45000"/>
                <a:lumOff val="55000"/>
              </a:schemeClr>
            </a:gs>
            <a:gs pos="87000">
              <a:schemeClr val="accent3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693C62FA-3B9C-9C42-85F2-2CE3F9BC2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831" y="74898"/>
            <a:ext cx="11217275" cy="700087"/>
          </a:xfrm>
        </p:spPr>
        <p:txBody>
          <a:bodyPr/>
          <a:lstStyle/>
          <a:p>
            <a:pPr algn="ctr"/>
            <a:r>
              <a:rPr lang="en-US" altLang="en-US" b="1">
                <a:solidFill>
                  <a:srgbClr val="009193"/>
                </a:solidFill>
              </a:rPr>
              <a:t>OUR GROWING FOOTPRINT</a:t>
            </a:r>
          </a:p>
        </p:txBody>
      </p:sp>
      <p:pic>
        <p:nvPicPr>
          <p:cNvPr id="21506" name="Picture 4">
            <a:extLst>
              <a:ext uri="{FF2B5EF4-FFF2-40B4-BE49-F238E27FC236}">
                <a16:creationId xmlns:a16="http://schemas.microsoft.com/office/drawing/2014/main" id="{57001AEB-CA33-594E-BA79-6B500A2E223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18403" y="876955"/>
            <a:ext cx="9020991" cy="8617676"/>
          </a:xfrm>
        </p:spPr>
      </p:pic>
      <p:sp>
        <p:nvSpPr>
          <p:cNvPr id="25" name="Triangle 24">
            <a:extLst>
              <a:ext uri="{FF2B5EF4-FFF2-40B4-BE49-F238E27FC236}">
                <a16:creationId xmlns:a16="http://schemas.microsoft.com/office/drawing/2014/main" id="{D5C893E4-0553-004A-8FAD-36049D21F147}"/>
              </a:ext>
            </a:extLst>
          </p:cNvPr>
          <p:cNvSpPr/>
          <p:nvPr/>
        </p:nvSpPr>
        <p:spPr>
          <a:xfrm>
            <a:off x="6608763" y="2422525"/>
            <a:ext cx="46037" cy="9207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ym typeface="Palatino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B900B4A-B15A-9845-8750-F6CE337A9E80}"/>
                  </a:ext>
                </a:extLst>
              </p14:cNvPr>
              <p14:cNvContentPartPr/>
              <p14:nvPr/>
            </p14:nvContentPartPr>
            <p14:xfrm>
              <a:off x="7843464" y="2152296"/>
              <a:ext cx="6840" cy="68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BB900B4A-B15A-9845-8750-F6CE337A9E8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25464" y="2044296"/>
                <a:ext cx="42480" cy="22248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8107C418-0DF3-5648-ADBD-9570B112CA5C}"/>
              </a:ext>
            </a:extLst>
          </p:cNvPr>
          <p:cNvSpPr/>
          <p:nvPr/>
        </p:nvSpPr>
        <p:spPr>
          <a:xfrm rot="517025">
            <a:off x="3266984" y="2006897"/>
            <a:ext cx="910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769F1A-6DFD-0748-8C39-146048CF4DA6}"/>
              </a:ext>
            </a:extLst>
          </p:cNvPr>
          <p:cNvSpPr/>
          <p:nvPr/>
        </p:nvSpPr>
        <p:spPr>
          <a:xfrm>
            <a:off x="5624510" y="4185139"/>
            <a:ext cx="1539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2C7E63-FCB2-F14C-B47E-40515A9F8D5E}"/>
              </a:ext>
            </a:extLst>
          </p:cNvPr>
          <p:cNvSpPr/>
          <p:nvPr/>
        </p:nvSpPr>
        <p:spPr>
          <a:xfrm rot="644356">
            <a:off x="2343934" y="958298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C366F2B-680B-6544-95E5-9BE6FD1B8341}"/>
              </a:ext>
            </a:extLst>
          </p:cNvPr>
          <p:cNvSpPr/>
          <p:nvPr/>
        </p:nvSpPr>
        <p:spPr>
          <a:xfrm rot="688426">
            <a:off x="3745198" y="6345430"/>
            <a:ext cx="561533" cy="9171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9923EF7-9CBC-1648-BA50-E6B541C1222D}"/>
              </a:ext>
            </a:extLst>
          </p:cNvPr>
          <p:cNvSpPr/>
          <p:nvPr/>
        </p:nvSpPr>
        <p:spPr>
          <a:xfrm rot="581639">
            <a:off x="4846373" y="6380431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3E737CD-267A-8C4E-9051-EEF2347F2B10}"/>
              </a:ext>
            </a:extLst>
          </p:cNvPr>
          <p:cNvSpPr/>
          <p:nvPr/>
        </p:nvSpPr>
        <p:spPr>
          <a:xfrm rot="848193">
            <a:off x="2477918" y="2662803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B5A12EA-C5CB-1743-A543-037BB349F338}"/>
              </a:ext>
            </a:extLst>
          </p:cNvPr>
          <p:cNvSpPr/>
          <p:nvPr/>
        </p:nvSpPr>
        <p:spPr>
          <a:xfrm rot="493697">
            <a:off x="4826423" y="1396129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4171A2D-58B9-3541-A677-C56AD277ADC3}"/>
              </a:ext>
            </a:extLst>
          </p:cNvPr>
          <p:cNvSpPr/>
          <p:nvPr/>
        </p:nvSpPr>
        <p:spPr>
          <a:xfrm rot="840336">
            <a:off x="4203391" y="2949611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0000015-ED68-8246-98E1-4684A7FEE922}"/>
              </a:ext>
            </a:extLst>
          </p:cNvPr>
          <p:cNvSpPr/>
          <p:nvPr/>
        </p:nvSpPr>
        <p:spPr>
          <a:xfrm rot="559823">
            <a:off x="3142755" y="2675504"/>
            <a:ext cx="4449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rgbClr val="FF0000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rgbClr val="FF0000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A101853-C08D-0543-9DBA-5E4B5DC46F28}"/>
              </a:ext>
            </a:extLst>
          </p:cNvPr>
          <p:cNvSpPr txBox="1"/>
          <p:nvPr/>
        </p:nvSpPr>
        <p:spPr>
          <a:xfrm>
            <a:off x="9933951" y="774985"/>
            <a:ext cx="292040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Skilled Nursing </a:t>
            </a:r>
          </a:p>
          <a:p>
            <a:endParaRPr lang="en-US" sz="2000" dirty="0"/>
          </a:p>
          <a:p>
            <a:r>
              <a:rPr lang="en-US" sz="2000" dirty="0"/>
              <a:t>                         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800" b="1" u="sng" dirty="0"/>
              <a:t>Senior Living ALF/ILF</a:t>
            </a:r>
          </a:p>
          <a:p>
            <a:r>
              <a:rPr lang="en-US" sz="2000" dirty="0"/>
              <a:t>                                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800" b="1" u="sng" dirty="0"/>
              <a:t>Home Health and Hospice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          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17392B5-8980-C548-A218-66C694A9D94D}"/>
              </a:ext>
            </a:extLst>
          </p:cNvPr>
          <p:cNvSpPr/>
          <p:nvPr/>
        </p:nvSpPr>
        <p:spPr>
          <a:xfrm>
            <a:off x="10689011" y="1313435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32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D88989A-2224-CC4E-AB37-6C1BA50E55E8}"/>
              </a:ext>
            </a:extLst>
          </p:cNvPr>
          <p:cNvSpPr/>
          <p:nvPr/>
        </p:nvSpPr>
        <p:spPr>
          <a:xfrm>
            <a:off x="11127592" y="5880659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1</a:t>
            </a:r>
            <a:endParaRPr lang="en-U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4DD9A7E-AEFD-4140-B528-B95D70DDDAA8}"/>
              </a:ext>
            </a:extLst>
          </p:cNvPr>
          <p:cNvSpPr/>
          <p:nvPr/>
        </p:nvSpPr>
        <p:spPr>
          <a:xfrm>
            <a:off x="11035258" y="3651859"/>
            <a:ext cx="5309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rgbClr val="FF0000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rgbClr val="FF0000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83507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FEF567-94EE-7C45-9FCB-EAD2907C5061}"/>
              </a:ext>
            </a:extLst>
          </p:cNvPr>
          <p:cNvSpPr/>
          <p:nvPr/>
        </p:nvSpPr>
        <p:spPr>
          <a:xfrm>
            <a:off x="879231" y="4876800"/>
            <a:ext cx="3587261" cy="345830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C527D9-D5C3-0049-93BD-9D97DFAA187C}"/>
              </a:ext>
            </a:extLst>
          </p:cNvPr>
          <p:cNvSpPr txBox="1"/>
          <p:nvPr/>
        </p:nvSpPr>
        <p:spPr>
          <a:xfrm>
            <a:off x="1009160" y="5036293"/>
            <a:ext cx="35872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We are a skilled nursing, senior living, home health and hospice family of companies dedicated to quality outcomes and employee development through a culture of caring at every level of patient and employee interaction.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0FF445-AF16-694C-880F-406E15783075}"/>
              </a:ext>
            </a:extLst>
          </p:cNvPr>
          <p:cNvSpPr/>
          <p:nvPr/>
        </p:nvSpPr>
        <p:spPr>
          <a:xfrm>
            <a:off x="4779106" y="4876800"/>
            <a:ext cx="3587261" cy="345830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5D7F9C-A86D-8847-B52F-29981C49F8EF}"/>
              </a:ext>
            </a:extLst>
          </p:cNvPr>
          <p:cNvSpPr/>
          <p:nvPr/>
        </p:nvSpPr>
        <p:spPr>
          <a:xfrm>
            <a:off x="8678981" y="4876800"/>
            <a:ext cx="3587261" cy="345830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A6F249-1768-EE4E-946A-C25C7B1C3063}"/>
              </a:ext>
            </a:extLst>
          </p:cNvPr>
          <p:cNvSpPr/>
          <p:nvPr/>
        </p:nvSpPr>
        <p:spPr>
          <a:xfrm>
            <a:off x="1506515" y="3110805"/>
            <a:ext cx="233269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What? 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4DA511-9063-704C-8F37-F1E1C57EBB15}"/>
              </a:ext>
            </a:extLst>
          </p:cNvPr>
          <p:cNvSpPr/>
          <p:nvPr/>
        </p:nvSpPr>
        <p:spPr>
          <a:xfrm>
            <a:off x="5451425" y="3110805"/>
            <a:ext cx="1972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Why?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3F72EE-2D45-404B-9F1C-2EBBF65104BB}"/>
              </a:ext>
            </a:extLst>
          </p:cNvPr>
          <p:cNvSpPr/>
          <p:nvPr/>
        </p:nvSpPr>
        <p:spPr>
          <a:xfrm>
            <a:off x="9035659" y="3148767"/>
            <a:ext cx="21964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How?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4E6392-1DB3-A54A-A0C1-303C99657DE5}"/>
              </a:ext>
            </a:extLst>
          </p:cNvPr>
          <p:cNvSpPr txBox="1"/>
          <p:nvPr/>
        </p:nvSpPr>
        <p:spPr>
          <a:xfrm>
            <a:off x="4926621" y="5519181"/>
            <a:ext cx="3200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We Care about people! We strive to be a ”Force for Good for our employees, our patients and the healthcare industry.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C6337A-C02B-AE49-815E-3185D10C717C}"/>
              </a:ext>
            </a:extLst>
          </p:cNvPr>
          <p:cNvSpPr txBox="1"/>
          <p:nvPr/>
        </p:nvSpPr>
        <p:spPr>
          <a:xfrm>
            <a:off x="8827477" y="5180626"/>
            <a:ext cx="329809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We endeavor to create a culture of operational excellence, ownership, and empowerment through an informed decision making process as partners in a flat organizational structure.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1DDEAD-3D09-E544-ADC1-E94149172E4F}"/>
              </a:ext>
            </a:extLst>
          </p:cNvPr>
          <p:cNvSpPr/>
          <p:nvPr/>
        </p:nvSpPr>
        <p:spPr>
          <a:xfrm>
            <a:off x="0" y="0"/>
            <a:ext cx="12995030" cy="1969477"/>
          </a:xfrm>
          <a:prstGeom prst="rect">
            <a:avLst/>
          </a:prstGeom>
          <a:solidFill>
            <a:srgbClr val="0091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THE VISION</a:t>
            </a:r>
          </a:p>
        </p:txBody>
      </p:sp>
    </p:spTree>
    <p:extLst>
      <p:ext uri="{BB962C8B-B14F-4D97-AF65-F5344CB8AC3E}">
        <p14:creationId xmlns:p14="http://schemas.microsoft.com/office/powerpoint/2010/main" val="51968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9C1CB">
                <a:lumMod val="23991"/>
                <a:lumOff val="76009"/>
              </a:srgbClr>
            </a:gs>
            <a:gs pos="59000">
              <a:srgbClr val="99C1CB">
                <a:lumMod val="78000"/>
                <a:lumOff val="22000"/>
              </a:srgbClr>
            </a:gs>
            <a:gs pos="100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586BBC01-A30F-C940-8099-21FAAD8FD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998" y="879230"/>
            <a:ext cx="10184902" cy="8036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">
            <a:extLst>
              <a:ext uri="{FF2B5EF4-FFF2-40B4-BE49-F238E27FC236}">
                <a16:creationId xmlns:a16="http://schemas.microsoft.com/office/drawing/2014/main" id="{6B5CF0A7-B1FD-1440-9908-75DFB5767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836"/>
            <a:ext cx="13004800" cy="975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BFB8FE-8AD7-3948-8D50-3AAC56AD963A}"/>
              </a:ext>
            </a:extLst>
          </p:cNvPr>
          <p:cNvSpPr/>
          <p:nvPr/>
        </p:nvSpPr>
        <p:spPr>
          <a:xfrm>
            <a:off x="5218723" y="1125637"/>
            <a:ext cx="2567354" cy="896816"/>
          </a:xfrm>
          <a:prstGeom prst="rect">
            <a:avLst/>
          </a:prstGeom>
          <a:solidFill>
            <a:srgbClr val="99C1CB"/>
          </a:solidFill>
          <a:ln>
            <a:solidFill>
              <a:srgbClr val="99C1CB"/>
            </a:solidFill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C6D5E-135D-B74B-BED9-53D1CE658535}"/>
              </a:ext>
            </a:extLst>
          </p:cNvPr>
          <p:cNvSpPr txBox="1"/>
          <p:nvPr/>
        </p:nvSpPr>
        <p:spPr>
          <a:xfrm>
            <a:off x="5416061" y="1066213"/>
            <a:ext cx="251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latin typeface="+mj-lt"/>
              </a:rPr>
              <a:t>Teams</a:t>
            </a:r>
            <a:endParaRPr lang="en-US" sz="60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921EAC-55D3-B047-90D3-5EEC5BD37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960" y="3769605"/>
            <a:ext cx="3332879" cy="2299686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3">
            <a:extLst>
              <a:ext uri="{FF2B5EF4-FFF2-40B4-BE49-F238E27FC236}">
                <a16:creationId xmlns:a16="http://schemas.microsoft.com/office/drawing/2014/main" id="{3618E939-F48C-1847-933D-1A419C3DA6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1">
            <a:extLst>
              <a:ext uri="{FF2B5EF4-FFF2-40B4-BE49-F238E27FC236}">
                <a16:creationId xmlns:a16="http://schemas.microsoft.com/office/drawing/2014/main" id="{30B11D6C-6183-6F4A-BEDF-EAF51646E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" y="23813"/>
            <a:ext cx="12979400" cy="972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4" name="Title 1">
            <a:extLst>
              <a:ext uri="{FF2B5EF4-FFF2-40B4-BE49-F238E27FC236}">
                <a16:creationId xmlns:a16="http://schemas.microsoft.com/office/drawing/2014/main" id="{6985B695-C38F-5A4A-BE99-06D43AF7E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9925" y="609600"/>
            <a:ext cx="4044950" cy="1676400"/>
          </a:xfrm>
        </p:spPr>
        <p:txBody>
          <a:bodyPr/>
          <a:lstStyle/>
          <a:p>
            <a:r>
              <a:rPr lang="en-US" altLang="en-US" sz="9600">
                <a:solidFill>
                  <a:srgbClr val="009193"/>
                </a:solidFill>
              </a:rPr>
              <a:t>3 Pillars</a:t>
            </a:r>
          </a:p>
        </p:txBody>
      </p:sp>
      <p:sp>
        <p:nvSpPr>
          <p:cNvPr id="28675" name="Text Placeholder 2">
            <a:extLst>
              <a:ext uri="{FF2B5EF4-FFF2-40B4-BE49-F238E27FC236}">
                <a16:creationId xmlns:a16="http://schemas.microsoft.com/office/drawing/2014/main" id="{F5E2EEB0-CD4E-C844-855B-B998753500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09775" y="7593013"/>
            <a:ext cx="9010650" cy="1192212"/>
          </a:xfrm>
        </p:spPr>
        <p:txBody>
          <a:bodyPr/>
          <a:lstStyle/>
          <a:p>
            <a:r>
              <a:rPr lang="en-US" altLang="en-US" sz="6000">
                <a:solidFill>
                  <a:srgbClr val="009193"/>
                </a:solidFill>
              </a:rPr>
              <a:t>Clinical – Cultural - Financial</a:t>
            </a:r>
          </a:p>
        </p:txBody>
      </p:sp>
      <p:pic>
        <p:nvPicPr>
          <p:cNvPr id="28676" name="Picture 4">
            <a:extLst>
              <a:ext uri="{FF2B5EF4-FFF2-40B4-BE49-F238E27FC236}">
                <a16:creationId xmlns:a16="http://schemas.microsoft.com/office/drawing/2014/main" id="{0B4542D5-659D-6C4D-ACF7-6CB2711CB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99" t="32536" r="21518" b="16405"/>
          <a:stretch>
            <a:fillRect/>
          </a:stretch>
        </p:blipFill>
        <p:spPr bwMode="auto">
          <a:xfrm>
            <a:off x="1022350" y="2794000"/>
            <a:ext cx="7954963" cy="429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2" descr="SEO is a Three Legged Stool - YankeeRudy">
            <a:extLst>
              <a:ext uri="{FF2B5EF4-FFF2-40B4-BE49-F238E27FC236}">
                <a16:creationId xmlns:a16="http://schemas.microsoft.com/office/drawing/2014/main" id="{6265B1DD-3C49-074A-A47F-52538B3A8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625" y="3683000"/>
            <a:ext cx="2282825" cy="2411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12384cb-a50e-43db-9caf-5c3b6c9eb0f7">
      <UserInfo>
        <DisplayName>Bryan McNeil</DisplayName>
        <AccountId>625</AccountId>
        <AccountType/>
      </UserInfo>
    </SharedWithUsers>
    <TaggedinAsana xmlns="ef933668-6965-47a8-8ce8-1d49a4b58b54">false</TaggedinAsana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DB84CDD13E8046875609EB76848407" ma:contentTypeVersion="14" ma:contentTypeDescription="Create a new document." ma:contentTypeScope="" ma:versionID="dc5018bbc5a15a0a078ab3d56bf995b6">
  <xsd:schema xmlns:xsd="http://www.w3.org/2001/XMLSchema" xmlns:xs="http://www.w3.org/2001/XMLSchema" xmlns:p="http://schemas.microsoft.com/office/2006/metadata/properties" xmlns:ns2="812384cb-a50e-43db-9caf-5c3b6c9eb0f7" xmlns:ns3="ef933668-6965-47a8-8ce8-1d49a4b58b54" targetNamespace="http://schemas.microsoft.com/office/2006/metadata/properties" ma:root="true" ma:fieldsID="89a98bcda0ec080dfa99336164c8b5f0" ns2:_="" ns3:_="">
    <xsd:import namespace="812384cb-a50e-43db-9caf-5c3b6c9eb0f7"/>
    <xsd:import namespace="ef933668-6965-47a8-8ce8-1d49a4b58b5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Location" minOccurs="0"/>
                <xsd:element ref="ns3:TaggedinAsan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2384cb-a50e-43db-9caf-5c3b6c9eb0f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933668-6965-47a8-8ce8-1d49a4b58b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TaggedinAsana" ma:index="21" nillable="true" ma:displayName="Tagged in Asana " ma:default="0" ma:description="Processed in Asana" ma:format="Dropdown" ma:internalName="TaggedinAsana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B10CAF-DE2E-4F1F-8C66-5692E7FB99C0}">
  <ds:schemaRefs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f933668-6965-47a8-8ce8-1d49a4b58b54"/>
    <ds:schemaRef ds:uri="812384cb-a50e-43db-9caf-5c3b6c9eb0f7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8F5568B-D891-4E54-8A3A-97A89D147053}">
  <ds:schemaRefs>
    <ds:schemaRef ds:uri="812384cb-a50e-43db-9caf-5c3b6c9eb0f7"/>
    <ds:schemaRef ds:uri="ef933668-6965-47a8-8ce8-1d49a4b58b5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5489BFA-7E3B-48C0-AE9B-F9ECFE2995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9899</TotalTime>
  <Words>283</Words>
  <Application>Microsoft Macintosh PowerPoint</Application>
  <PresentationFormat>Custom</PresentationFormat>
  <Paragraphs>65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Lucida Grande</vt:lpstr>
      <vt:lpstr>Palatino</vt:lpstr>
      <vt:lpstr>Office Theme</vt:lpstr>
      <vt:lpstr>PowerPoint Presentation</vt:lpstr>
      <vt:lpstr>PowerPoint Presentation</vt:lpstr>
      <vt:lpstr>PowerPoint Presentation</vt:lpstr>
      <vt:lpstr>OUR GROWING FOOTPRINT</vt:lpstr>
      <vt:lpstr>PowerPoint Presentation</vt:lpstr>
      <vt:lpstr>PowerPoint Presentation</vt:lpstr>
      <vt:lpstr>PowerPoint Presentation</vt:lpstr>
      <vt:lpstr>PowerPoint Presentation</vt:lpstr>
      <vt:lpstr>3 Pillars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Ensign</dc:title>
  <dc:subject/>
  <dc:creator>Paul Arnell</dc:creator>
  <cp:keywords/>
  <dc:description/>
  <cp:lastModifiedBy>T. Shane Bell</cp:lastModifiedBy>
  <cp:revision>5</cp:revision>
  <cp:lastPrinted>2016-05-13T18:05:32Z</cp:lastPrinted>
  <dcterms:modified xsi:type="dcterms:W3CDTF">2022-01-11T18:22:12Z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0x0101003FDB84CDD13E8046875609EB76848407</vt:lpwstr>
  </property>
</Properties>
</file>

<file path=docProps/thumbnail.jpeg>
</file>